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grandir Bold" panose="020B0604020202020204" charset="0"/>
      <p:regular r:id="rId15"/>
    </p:embeddedFont>
    <p:embeddedFont>
      <p:font typeface="Quicksand Bold" panose="020B0604020202020204" charset="0"/>
      <p:regular r:id="rId16"/>
    </p:embeddedFont>
    <p:embeddedFont>
      <p:font typeface="Cormorant Garamond Bold Italics" panose="020B0604020202020204" charset="0"/>
      <p:regular r:id="rId17"/>
    </p:embeddedFont>
    <p:embeddedFont>
      <p:font typeface="Cormorant Garamond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rmorant Garamond" panose="020B0604020202020204" charset="0"/>
      <p:regular r:id="rId23"/>
    </p:embeddedFont>
    <p:embeddedFont>
      <p:font typeface="Quicksan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42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7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58735" y="990600"/>
            <a:ext cx="8114971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043764" y="9296400"/>
            <a:ext cx="8114971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618706" y="90374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646742" y="8078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947503" y="9037492"/>
            <a:ext cx="2210586" cy="1109157"/>
          </a:xfrm>
          <a:custGeom>
            <a:avLst/>
            <a:gdLst/>
            <a:ahLst/>
            <a:cxnLst/>
            <a:rect l="l" t="t" r="r" b="b"/>
            <a:pathLst>
              <a:path w="2210586" h="1109157">
                <a:moveTo>
                  <a:pt x="0" y="0"/>
                </a:moveTo>
                <a:lnTo>
                  <a:pt x="2210586" y="0"/>
                </a:lnTo>
                <a:lnTo>
                  <a:pt x="2210586" y="1109157"/>
                </a:lnTo>
                <a:lnTo>
                  <a:pt x="0" y="11091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80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43764" y="2822433"/>
            <a:ext cx="16229942" cy="318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009"/>
              </a:lnSpc>
              <a:spcBef>
                <a:spcPct val="0"/>
              </a:spcBef>
            </a:pPr>
            <a:r>
              <a:rPr lang="en-US" sz="18577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Audiência Pública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51565" y="6140475"/>
            <a:ext cx="12414339" cy="97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94"/>
              </a:lnSpc>
              <a:spcBef>
                <a:spcPct val="0"/>
              </a:spcBef>
            </a:pPr>
            <a:r>
              <a:rPr lang="en-US" sz="278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Apresentação da prestação de contas do GUANHÃESPREV, incluindo Governança Corporativa, Avaliação Atuarial e Resultados de Investimentos.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413113"/>
            <a:chOff x="0" y="0"/>
            <a:chExt cx="4816593" cy="3721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72178"/>
            </a:xfrm>
            <a:custGeom>
              <a:avLst/>
              <a:gdLst/>
              <a:ahLst/>
              <a:cxnLst/>
              <a:rect l="l" t="t" r="r" b="b"/>
              <a:pathLst>
                <a:path w="4816592" h="372178">
                  <a:moveTo>
                    <a:pt x="0" y="0"/>
                  </a:moveTo>
                  <a:lnTo>
                    <a:pt x="4816592" y="0"/>
                  </a:lnTo>
                  <a:lnTo>
                    <a:pt x="4816592" y="372178"/>
                  </a:lnTo>
                  <a:lnTo>
                    <a:pt x="0" y="372178"/>
                  </a:lnTo>
                  <a:close/>
                </a:path>
              </a:pathLst>
            </a:custGeom>
            <a:solidFill>
              <a:srgbClr val="339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198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613800" y="9549898"/>
            <a:ext cx="6492240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13800" y="9797548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899"/>
                </a:lnTo>
                <a:lnTo>
                  <a:pt x="0" y="249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13800" y="3690515"/>
            <a:ext cx="3940084" cy="5246370"/>
            <a:chOff x="0" y="0"/>
            <a:chExt cx="610422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422" cy="812800"/>
            </a:xfrm>
            <a:custGeom>
              <a:avLst/>
              <a:gdLst/>
              <a:ahLst/>
              <a:cxnLst/>
              <a:rect l="l" t="t" r="r" b="b"/>
              <a:pathLst>
                <a:path w="610422" h="812800">
                  <a:moveTo>
                    <a:pt x="62877" y="0"/>
                  </a:moveTo>
                  <a:lnTo>
                    <a:pt x="547545" y="0"/>
                  </a:lnTo>
                  <a:cubicBezTo>
                    <a:pt x="582271" y="0"/>
                    <a:pt x="610422" y="28151"/>
                    <a:pt x="610422" y="62877"/>
                  </a:cubicBezTo>
                  <a:lnTo>
                    <a:pt x="610422" y="749923"/>
                  </a:lnTo>
                  <a:cubicBezTo>
                    <a:pt x="610422" y="784649"/>
                    <a:pt x="582271" y="812800"/>
                    <a:pt x="547545" y="812800"/>
                  </a:cubicBezTo>
                  <a:lnTo>
                    <a:pt x="62877" y="812800"/>
                  </a:lnTo>
                  <a:cubicBezTo>
                    <a:pt x="28151" y="812800"/>
                    <a:pt x="0" y="784649"/>
                    <a:pt x="0" y="749923"/>
                  </a:cubicBezTo>
                  <a:lnTo>
                    <a:pt x="0" y="62877"/>
                  </a:lnTo>
                  <a:cubicBezTo>
                    <a:pt x="0" y="28151"/>
                    <a:pt x="28151" y="0"/>
                    <a:pt x="62877" y="0"/>
                  </a:cubicBezTo>
                  <a:close/>
                </a:path>
              </a:pathLst>
            </a:custGeom>
            <a:blipFill>
              <a:blip r:embed="rId4"/>
              <a:stretch>
                <a:fillRect t="-26672" b="-684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13800" y="1570624"/>
            <a:ext cx="6492240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Rosimery Procópio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37879" y="3643583"/>
            <a:ext cx="10305826" cy="687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73"/>
              </a:lnSpc>
              <a:spcBef>
                <a:spcPct val="0"/>
              </a:spcBef>
            </a:pPr>
            <a:r>
              <a:rPr lang="en-US" sz="4052" b="1" u="none" strike="noStrike">
                <a:solidFill>
                  <a:srgbClr val="176059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Diretora Executiva do Guanhães Prev desde 2021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13800" y="2352466"/>
            <a:ext cx="4284080" cy="76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37"/>
              </a:lnSpc>
              <a:spcBef>
                <a:spcPct val="0"/>
              </a:spcBef>
            </a:pPr>
            <a:r>
              <a:rPr lang="en-US" sz="4455">
                <a:solidFill>
                  <a:srgbClr val="0F466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Diretora Executiva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1391463" y="3363252"/>
            <a:ext cx="6492240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5897880" y="4611552"/>
            <a:ext cx="11985823" cy="2955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5"/>
              </a:lnSpc>
            </a:pPr>
            <a:r>
              <a:rPr lang="en-US" sz="2139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Graduada em Administração e pós-graduada em Administração Pública e Gestão Urbana, ambas as formações pela PUC Minas. Possui 39 anos de experiência no serviço público, com atuação predominante na área de Recursos Humanos e gestão de pessoas. Trabalhou na Prefeitura Municipal de Guanhães entre 1986 e 2013 e, a partir de 2013, foi cedida ao Instituto de Previdência dos Servidores do Município de Guanhães/MG, onde permaneceu até 2019. Em abril de 2019, aposentou-se do cargo efetivo e, na sequência, foi nomeada como Administradora do Instituto em cargo comissionado.</a:t>
            </a:r>
          </a:p>
          <a:p>
            <a:pPr marL="0" lvl="0" indent="0" algn="just">
              <a:lnSpc>
                <a:spcPts val="2995"/>
              </a:lnSpc>
              <a:spcBef>
                <a:spcPct val="0"/>
              </a:spcBef>
            </a:pPr>
            <a:endParaRPr lang="en-US" sz="2139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897880" y="7417164"/>
            <a:ext cx="11985823" cy="1841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5"/>
              </a:lnSpc>
            </a:pPr>
            <a:r>
              <a:rPr lang="en-US" sz="2139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Participou ativamente da estruturação do Instituto, tendo integrado o Conselho Administrativo desde sua criação, em 2002, até o ano de 2020. Possui Certificação CGRPPS, válida de 2015 a 2022, e, desde 2023, detém as Certificações de Dirigente e de Gestora de Recursos.</a:t>
            </a:r>
          </a:p>
          <a:p>
            <a:pPr marL="0" lvl="0" indent="0" algn="just">
              <a:lnSpc>
                <a:spcPts val="2995"/>
              </a:lnSpc>
              <a:spcBef>
                <a:spcPct val="0"/>
              </a:spcBef>
            </a:pPr>
            <a:endParaRPr lang="en-US" sz="2139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83163" y="2394901"/>
            <a:ext cx="9908046" cy="0"/>
          </a:xfrm>
          <a:prstGeom prst="line">
            <a:avLst/>
          </a:prstGeom>
          <a:ln w="1143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3983163" y="7892099"/>
            <a:ext cx="9908046" cy="0"/>
          </a:xfrm>
          <a:prstGeom prst="line">
            <a:avLst/>
          </a:prstGeom>
          <a:ln w="1143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655234" y="718566"/>
            <a:ext cx="2563905" cy="381381"/>
          </a:xfrm>
          <a:custGeom>
            <a:avLst/>
            <a:gdLst/>
            <a:ahLst/>
            <a:cxnLst/>
            <a:rect l="l" t="t" r="r" b="b"/>
            <a:pathLst>
              <a:path w="2563905" h="381381">
                <a:moveTo>
                  <a:pt x="0" y="0"/>
                </a:moveTo>
                <a:lnTo>
                  <a:pt x="2563905" y="0"/>
                </a:lnTo>
                <a:lnTo>
                  <a:pt x="2563905" y="381380"/>
                </a:lnTo>
                <a:lnTo>
                  <a:pt x="0" y="3813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845818" y="2836105"/>
            <a:ext cx="8182737" cy="437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614"/>
              </a:lnSpc>
              <a:spcBef>
                <a:spcPct val="0"/>
              </a:spcBef>
            </a:pPr>
            <a:r>
              <a:rPr lang="en-US" sz="12581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Governança Corporativa</a:t>
            </a:r>
          </a:p>
        </p:txBody>
      </p:sp>
      <p:sp>
        <p:nvSpPr>
          <p:cNvPr id="6" name="Freeform 6"/>
          <p:cNvSpPr/>
          <p:nvPr/>
        </p:nvSpPr>
        <p:spPr>
          <a:xfrm>
            <a:off x="7655234" y="9187054"/>
            <a:ext cx="2563905" cy="381381"/>
          </a:xfrm>
          <a:custGeom>
            <a:avLst/>
            <a:gdLst/>
            <a:ahLst/>
            <a:cxnLst/>
            <a:rect l="l" t="t" r="r" b="b"/>
            <a:pathLst>
              <a:path w="2563905" h="381381">
                <a:moveTo>
                  <a:pt x="0" y="0"/>
                </a:moveTo>
                <a:lnTo>
                  <a:pt x="2563905" y="0"/>
                </a:lnTo>
                <a:lnTo>
                  <a:pt x="2563905" y="381380"/>
                </a:lnTo>
                <a:lnTo>
                  <a:pt x="0" y="3813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339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28486" y="1684924"/>
            <a:ext cx="6330814" cy="7573376"/>
            <a:chOff x="0" y="0"/>
            <a:chExt cx="8441085" cy="1009783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6489" r="26489"/>
            <a:stretch>
              <a:fillRect/>
            </a:stretch>
          </p:blipFill>
          <p:spPr>
            <a:xfrm>
              <a:off x="0" y="0"/>
              <a:ext cx="8441085" cy="10097834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1028700" y="9496254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552084"/>
            <a:ext cx="6576888" cy="147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30"/>
              </a:lnSpc>
              <a:spcBef>
                <a:spcPct val="0"/>
              </a:spcBef>
            </a:pPr>
            <a:r>
              <a:rPr lang="en-US" sz="8664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Nossa História</a:t>
            </a:r>
            <a:r>
              <a:rPr lang="en-US" sz="8664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050052"/>
            <a:ext cx="8601528" cy="7729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28"/>
              </a:lnSpc>
            </a:pPr>
            <a:endParaRPr/>
          </a:p>
          <a:p>
            <a:pPr algn="just">
              <a:lnSpc>
                <a:spcPts val="3628"/>
              </a:lnSpc>
            </a:pPr>
            <a:r>
              <a:rPr lang="en-US" sz="2134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O GUANHÃES PREV é o Instituto de Previdência dos Servidores Públicos do Município de Guanhães (MG), criado pela Lei Municipal nº 1.999, de 24 de setembro de 2002. Trata-se de uma autarquia com personalidade jurídica de direito público, integrante da administração indireta do Município, com autonomia administrativa e financeira.</a:t>
            </a:r>
          </a:p>
          <a:p>
            <a:pPr algn="just">
              <a:lnSpc>
                <a:spcPts val="3628"/>
              </a:lnSpc>
            </a:pPr>
            <a:endParaRPr lang="en-US" sz="2134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algn="just">
              <a:lnSpc>
                <a:spcPts val="3628"/>
              </a:lnSpc>
            </a:pPr>
            <a:r>
              <a:rPr lang="en-US" sz="2134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Sua principal finalidade é garantir, por meio de contribuições, a subsistência dos servidores públicos municipais e seus dependentes em casos de incapacidade, aposentadoria ou falecimento. O Instituto é responsável pela gestão do Regime Próprio de Previdência Social (RPPS) dos servidores de Guanhães, assegurando o equilíbrio financeiro e atuarial, conforme as normas vigentes.</a:t>
            </a:r>
          </a:p>
          <a:p>
            <a:pPr marL="0" lvl="0" indent="0" algn="just">
              <a:lnSpc>
                <a:spcPts val="3628"/>
              </a:lnSpc>
            </a:pPr>
            <a:endParaRPr lang="en-US" sz="2134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marL="0" lvl="0" indent="0" algn="just">
              <a:lnSpc>
                <a:spcPts val="3628"/>
              </a:lnSpc>
            </a:pPr>
            <a:endParaRPr lang="en-US" sz="2134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494579" y="5448364"/>
            <a:ext cx="4344915" cy="0"/>
          </a:xfrm>
          <a:prstGeom prst="line">
            <a:avLst/>
          </a:prstGeom>
          <a:ln w="57150" cap="flat">
            <a:solidFill>
              <a:srgbClr val="7994A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609600" y="10039659"/>
            <a:ext cx="4346753" cy="0"/>
          </a:xfrm>
          <a:prstGeom prst="line">
            <a:avLst/>
          </a:prstGeom>
          <a:ln w="57150" cap="flat">
            <a:solidFill>
              <a:srgbClr val="7994A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3151697" y="9286875"/>
            <a:ext cx="4344915" cy="0"/>
          </a:xfrm>
          <a:prstGeom prst="line">
            <a:avLst/>
          </a:prstGeom>
          <a:ln w="57150" cap="flat">
            <a:solidFill>
              <a:srgbClr val="7994A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09600" y="3724136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7" y="0"/>
                </a:lnTo>
                <a:lnTo>
                  <a:pt x="676097" y="676098"/>
                </a:lnTo>
                <a:lnTo>
                  <a:pt x="0" y="67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27661" y="444653"/>
            <a:ext cx="16832678" cy="1176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98"/>
              </a:lnSpc>
              <a:spcBef>
                <a:spcPct val="0"/>
              </a:spcBef>
            </a:pPr>
            <a:r>
              <a:rPr lang="en-US" sz="6927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Composição dos Gestores - Conselhos e Comitê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2027" y="3676511"/>
            <a:ext cx="5050255" cy="6077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49"/>
              </a:lnSpc>
            </a:pPr>
            <a:r>
              <a:rPr lang="en-US" sz="217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04 representantes escolhidos entre os servidores</a:t>
            </a:r>
          </a:p>
          <a:p>
            <a:pPr algn="just">
              <a:lnSpc>
                <a:spcPts val="3049"/>
              </a:lnSpc>
            </a:pPr>
            <a:endParaRPr lang="en-US" sz="2177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algn="just">
              <a:lnSpc>
                <a:spcPts val="3049"/>
              </a:lnSpc>
            </a:pPr>
            <a:r>
              <a:rPr lang="en-US" sz="217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02 Inativos vinculados ao GUANHÃES PREV</a:t>
            </a:r>
          </a:p>
          <a:p>
            <a:pPr algn="just">
              <a:lnSpc>
                <a:spcPts val="3049"/>
              </a:lnSpc>
            </a:pPr>
            <a:endParaRPr lang="en-US" sz="2177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algn="just">
              <a:lnSpc>
                <a:spcPts val="3049"/>
              </a:lnSpc>
            </a:pPr>
            <a:r>
              <a:rPr lang="en-US" sz="217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01 Representante dos servidores efetivos ativos e estáveis ou inativos do SAAE</a:t>
            </a:r>
          </a:p>
          <a:p>
            <a:pPr algn="just">
              <a:lnSpc>
                <a:spcPts val="3049"/>
              </a:lnSpc>
            </a:pPr>
            <a:endParaRPr lang="en-US" sz="2177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algn="just">
              <a:lnSpc>
                <a:spcPts val="3049"/>
              </a:lnSpc>
            </a:pPr>
            <a:r>
              <a:rPr lang="en-US" sz="217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01 Representante do sindicato dos servidores públicos do município de Guanhães</a:t>
            </a:r>
          </a:p>
          <a:p>
            <a:pPr algn="just">
              <a:lnSpc>
                <a:spcPts val="3049"/>
              </a:lnSpc>
            </a:pPr>
            <a:endParaRPr lang="en-US" sz="2177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marL="0" lvl="0" indent="0" algn="just">
              <a:lnSpc>
                <a:spcPts val="3049"/>
              </a:lnSpc>
              <a:spcBef>
                <a:spcPct val="0"/>
              </a:spcBef>
            </a:pPr>
            <a:r>
              <a:rPr lang="en-US" sz="217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01 Representante do Poder Legislativo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00" y="2668576"/>
            <a:ext cx="7008856" cy="79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58"/>
              </a:lnSpc>
              <a:spcBef>
                <a:spcPct val="0"/>
              </a:spcBef>
            </a:pPr>
            <a:r>
              <a:rPr lang="en-US" sz="3970" b="1">
                <a:solidFill>
                  <a:srgbClr val="176059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Conselho de Administração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12618" y="3854919"/>
            <a:ext cx="500360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03 membros obrigatoriamente funcionários municipais efetivos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94579" y="2668576"/>
            <a:ext cx="3911536" cy="79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58"/>
              </a:lnSpc>
              <a:spcBef>
                <a:spcPct val="0"/>
              </a:spcBef>
            </a:pPr>
            <a:r>
              <a:rPr lang="en-US" sz="3970" b="1">
                <a:solidFill>
                  <a:srgbClr val="176059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Conselho Fiscal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12618" y="7106702"/>
            <a:ext cx="5003605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05 servidores efetivos com certificação financeira</a:t>
            </a:r>
          </a:p>
          <a:p>
            <a:pPr algn="just">
              <a:lnSpc>
                <a:spcPts val="3359"/>
              </a:lnSpc>
            </a:pPr>
            <a:endParaRPr lang="en-US" sz="2400" b="1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01 Consultor Externo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94579" y="6016919"/>
            <a:ext cx="6338099" cy="79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58"/>
              </a:lnSpc>
              <a:spcBef>
                <a:spcPct val="0"/>
              </a:spcBef>
            </a:pPr>
            <a:r>
              <a:rPr lang="en-US" sz="3970" b="1">
                <a:solidFill>
                  <a:srgbClr val="176059"/>
                </a:solidFill>
                <a:latin typeface="Agrandir Bold"/>
                <a:ea typeface="Agrandir Bold"/>
                <a:cs typeface="Agrandir Bold"/>
                <a:sym typeface="Agrandir Bold"/>
              </a:rPr>
              <a:t>Comitê de Investimentos</a:t>
            </a:r>
          </a:p>
        </p:txBody>
      </p:sp>
      <p:sp>
        <p:nvSpPr>
          <p:cNvPr id="13" name="Freeform 13"/>
          <p:cNvSpPr/>
          <p:nvPr/>
        </p:nvSpPr>
        <p:spPr>
          <a:xfrm>
            <a:off x="609600" y="4822467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7" y="0"/>
                </a:lnTo>
                <a:lnTo>
                  <a:pt x="676097" y="676098"/>
                </a:lnTo>
                <a:lnTo>
                  <a:pt x="0" y="67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09600" y="6028769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7" y="0"/>
                </a:lnTo>
                <a:lnTo>
                  <a:pt x="676097" y="676098"/>
                </a:lnTo>
                <a:lnTo>
                  <a:pt x="0" y="67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09600" y="7468652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7" y="0"/>
                </a:lnTo>
                <a:lnTo>
                  <a:pt x="676097" y="676097"/>
                </a:lnTo>
                <a:lnTo>
                  <a:pt x="0" y="67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0494579" y="3962640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8" y="0"/>
                </a:lnTo>
                <a:lnTo>
                  <a:pt x="676098" y="676097"/>
                </a:lnTo>
                <a:lnTo>
                  <a:pt x="0" y="67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0494579" y="7163852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8" y="0"/>
                </a:lnTo>
                <a:lnTo>
                  <a:pt x="676098" y="676097"/>
                </a:lnTo>
                <a:lnTo>
                  <a:pt x="0" y="67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0494579" y="8274906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8" y="0"/>
                </a:lnTo>
                <a:lnTo>
                  <a:pt x="676098" y="676097"/>
                </a:lnTo>
                <a:lnTo>
                  <a:pt x="0" y="67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609600" y="9077812"/>
            <a:ext cx="676097" cy="676097"/>
          </a:xfrm>
          <a:custGeom>
            <a:avLst/>
            <a:gdLst/>
            <a:ahLst/>
            <a:cxnLst/>
            <a:rect l="l" t="t" r="r" b="b"/>
            <a:pathLst>
              <a:path w="676097" h="676097">
                <a:moveTo>
                  <a:pt x="0" y="0"/>
                </a:moveTo>
                <a:lnTo>
                  <a:pt x="676097" y="0"/>
                </a:lnTo>
                <a:lnTo>
                  <a:pt x="676097" y="676097"/>
                </a:lnTo>
                <a:lnTo>
                  <a:pt x="0" y="67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544134" y="2481592"/>
            <a:ext cx="4346753" cy="0"/>
          </a:xfrm>
          <a:prstGeom prst="line">
            <a:avLst/>
          </a:prstGeom>
          <a:ln w="57150" cap="flat">
            <a:solidFill>
              <a:srgbClr val="7994A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25168" y="199711"/>
            <a:ext cx="2302856" cy="3046994"/>
            <a:chOff x="0" y="0"/>
            <a:chExt cx="614298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4298" cy="812800"/>
            </a:xfrm>
            <a:custGeom>
              <a:avLst/>
              <a:gdLst/>
              <a:ahLst/>
              <a:cxnLst/>
              <a:rect l="l" t="t" r="r" b="b"/>
              <a:pathLst>
                <a:path w="614298" h="812800">
                  <a:moveTo>
                    <a:pt x="107580" y="0"/>
                  </a:moveTo>
                  <a:lnTo>
                    <a:pt x="506718" y="0"/>
                  </a:lnTo>
                  <a:cubicBezTo>
                    <a:pt x="535250" y="0"/>
                    <a:pt x="562613" y="11334"/>
                    <a:pt x="582788" y="31509"/>
                  </a:cubicBezTo>
                  <a:cubicBezTo>
                    <a:pt x="602963" y="51685"/>
                    <a:pt x="614298" y="79048"/>
                    <a:pt x="614298" y="107580"/>
                  </a:cubicBezTo>
                  <a:lnTo>
                    <a:pt x="614298" y="705220"/>
                  </a:lnTo>
                  <a:cubicBezTo>
                    <a:pt x="614298" y="733752"/>
                    <a:pt x="602963" y="761115"/>
                    <a:pt x="582788" y="781291"/>
                  </a:cubicBezTo>
                  <a:cubicBezTo>
                    <a:pt x="562613" y="801466"/>
                    <a:pt x="535250" y="812800"/>
                    <a:pt x="506718" y="812800"/>
                  </a:cubicBezTo>
                  <a:lnTo>
                    <a:pt x="107580" y="812800"/>
                  </a:lnTo>
                  <a:cubicBezTo>
                    <a:pt x="79048" y="812800"/>
                    <a:pt x="51685" y="801466"/>
                    <a:pt x="31509" y="781291"/>
                  </a:cubicBezTo>
                  <a:cubicBezTo>
                    <a:pt x="11334" y="761115"/>
                    <a:pt x="0" y="733752"/>
                    <a:pt x="0" y="705220"/>
                  </a:cubicBezTo>
                  <a:lnTo>
                    <a:pt x="0" y="107580"/>
                  </a:lnTo>
                  <a:cubicBezTo>
                    <a:pt x="0" y="79048"/>
                    <a:pt x="11334" y="51685"/>
                    <a:pt x="31509" y="31509"/>
                  </a:cubicBezTo>
                  <a:cubicBezTo>
                    <a:pt x="51685" y="11334"/>
                    <a:pt x="79048" y="0"/>
                    <a:pt x="107580" y="0"/>
                  </a:cubicBezTo>
                  <a:close/>
                </a:path>
              </a:pathLst>
            </a:custGeom>
            <a:blipFill>
              <a:blip r:embed="rId2"/>
              <a:stretch>
                <a:fillRect t="-17180" b="-17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556471" y="3448423"/>
            <a:ext cx="7330357" cy="634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20"/>
              </a:lnSpc>
              <a:spcBef>
                <a:spcPct val="0"/>
              </a:spcBef>
            </a:pPr>
            <a:r>
              <a:rPr lang="en-US" sz="3157" b="1" u="none" strike="noStrike">
                <a:solidFill>
                  <a:srgbClr val="176059"/>
                </a:solidFill>
                <a:latin typeface="Agrandir Bold"/>
                <a:ea typeface="Agrandir Bold"/>
                <a:cs typeface="Agrandir Bold"/>
                <a:sym typeface="Agrandir Bold"/>
              </a:rPr>
              <a:t>Diretora Administrativa / Financeira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25168" y="3610348"/>
            <a:ext cx="2302856" cy="3046994"/>
            <a:chOff x="0" y="0"/>
            <a:chExt cx="614298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4298" cy="812800"/>
            </a:xfrm>
            <a:custGeom>
              <a:avLst/>
              <a:gdLst/>
              <a:ahLst/>
              <a:cxnLst/>
              <a:rect l="l" t="t" r="r" b="b"/>
              <a:pathLst>
                <a:path w="614298" h="812800">
                  <a:moveTo>
                    <a:pt x="107580" y="0"/>
                  </a:moveTo>
                  <a:lnTo>
                    <a:pt x="506718" y="0"/>
                  </a:lnTo>
                  <a:cubicBezTo>
                    <a:pt x="535250" y="0"/>
                    <a:pt x="562613" y="11334"/>
                    <a:pt x="582788" y="31509"/>
                  </a:cubicBezTo>
                  <a:cubicBezTo>
                    <a:pt x="602963" y="51685"/>
                    <a:pt x="614298" y="79048"/>
                    <a:pt x="614298" y="107580"/>
                  </a:cubicBezTo>
                  <a:lnTo>
                    <a:pt x="614298" y="705220"/>
                  </a:lnTo>
                  <a:cubicBezTo>
                    <a:pt x="614298" y="733752"/>
                    <a:pt x="602963" y="761115"/>
                    <a:pt x="582788" y="781291"/>
                  </a:cubicBezTo>
                  <a:cubicBezTo>
                    <a:pt x="562613" y="801466"/>
                    <a:pt x="535250" y="812800"/>
                    <a:pt x="506718" y="812800"/>
                  </a:cubicBezTo>
                  <a:lnTo>
                    <a:pt x="107580" y="812800"/>
                  </a:lnTo>
                  <a:cubicBezTo>
                    <a:pt x="79048" y="812800"/>
                    <a:pt x="51685" y="801466"/>
                    <a:pt x="31509" y="781291"/>
                  </a:cubicBezTo>
                  <a:cubicBezTo>
                    <a:pt x="11334" y="761115"/>
                    <a:pt x="0" y="733752"/>
                    <a:pt x="0" y="705220"/>
                  </a:cubicBezTo>
                  <a:lnTo>
                    <a:pt x="0" y="107580"/>
                  </a:lnTo>
                  <a:cubicBezTo>
                    <a:pt x="0" y="79048"/>
                    <a:pt x="11334" y="51685"/>
                    <a:pt x="31509" y="31509"/>
                  </a:cubicBezTo>
                  <a:cubicBezTo>
                    <a:pt x="51685" y="11334"/>
                    <a:pt x="79048" y="0"/>
                    <a:pt x="107580" y="0"/>
                  </a:cubicBezTo>
                  <a:close/>
                </a:path>
              </a:pathLst>
            </a:custGeom>
            <a:blipFill>
              <a:blip r:embed="rId3"/>
              <a:stretch>
                <a:fillRect t="-385" b="-3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8159" y="7017333"/>
            <a:ext cx="2229866" cy="2950417"/>
            <a:chOff x="0" y="0"/>
            <a:chExt cx="614298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4298" cy="812800"/>
            </a:xfrm>
            <a:custGeom>
              <a:avLst/>
              <a:gdLst/>
              <a:ahLst/>
              <a:cxnLst/>
              <a:rect l="l" t="t" r="r" b="b"/>
              <a:pathLst>
                <a:path w="614298" h="812800">
                  <a:moveTo>
                    <a:pt x="111102" y="0"/>
                  </a:moveTo>
                  <a:lnTo>
                    <a:pt x="503196" y="0"/>
                  </a:lnTo>
                  <a:cubicBezTo>
                    <a:pt x="564556" y="0"/>
                    <a:pt x="614298" y="49742"/>
                    <a:pt x="614298" y="111102"/>
                  </a:cubicBezTo>
                  <a:lnTo>
                    <a:pt x="614298" y="701698"/>
                  </a:lnTo>
                  <a:cubicBezTo>
                    <a:pt x="614298" y="763058"/>
                    <a:pt x="564556" y="812800"/>
                    <a:pt x="503196" y="812800"/>
                  </a:cubicBezTo>
                  <a:lnTo>
                    <a:pt x="111102" y="812800"/>
                  </a:lnTo>
                  <a:cubicBezTo>
                    <a:pt x="49742" y="812800"/>
                    <a:pt x="0" y="763058"/>
                    <a:pt x="0" y="701698"/>
                  </a:cubicBezTo>
                  <a:lnTo>
                    <a:pt x="0" y="111102"/>
                  </a:lnTo>
                  <a:cubicBezTo>
                    <a:pt x="0" y="49742"/>
                    <a:pt x="49742" y="0"/>
                    <a:pt x="111102" y="0"/>
                  </a:cubicBezTo>
                  <a:close/>
                </a:path>
              </a:pathLst>
            </a:custGeom>
            <a:blipFill>
              <a:blip r:embed="rId4"/>
              <a:stretch>
                <a:fillRect t="-385" b="-3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3717510" y="6083592"/>
            <a:ext cx="4346753" cy="0"/>
          </a:xfrm>
          <a:prstGeom prst="line">
            <a:avLst/>
          </a:prstGeom>
          <a:ln w="57150" cap="flat">
            <a:solidFill>
              <a:srgbClr val="7994A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903348" y="2281567"/>
            <a:ext cx="4903017" cy="3475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11"/>
              </a:lnSpc>
              <a:spcBef>
                <a:spcPct val="0"/>
              </a:spcBef>
            </a:pPr>
            <a:r>
              <a:rPr lang="en-US" sz="9937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Diretoria Executiva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00576" y="275098"/>
            <a:ext cx="4513895" cy="706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44"/>
              </a:lnSpc>
              <a:spcBef>
                <a:spcPct val="0"/>
              </a:spcBef>
            </a:pPr>
            <a:r>
              <a:rPr lang="en-US" sz="3532" b="1" u="none" strike="noStrike">
                <a:solidFill>
                  <a:srgbClr val="176059"/>
                </a:solidFill>
                <a:latin typeface="Agrandir Bold"/>
                <a:ea typeface="Agrandir Bold"/>
                <a:cs typeface="Agrandir Bold"/>
                <a:sym typeface="Agrandir Bold"/>
              </a:rPr>
              <a:t>Diretora Executiva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00576" y="971550"/>
            <a:ext cx="4954701" cy="48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001"/>
              </a:lnSpc>
              <a:spcBef>
                <a:spcPct val="0"/>
              </a:spcBef>
            </a:pPr>
            <a:r>
              <a:rPr lang="en-US" sz="285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Rosimery Procópio 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56471" y="4073876"/>
            <a:ext cx="2421455" cy="48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001"/>
              </a:lnSpc>
              <a:spcBef>
                <a:spcPct val="0"/>
              </a:spcBef>
            </a:pPr>
            <a:r>
              <a:rPr lang="en-US" sz="285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Márcia </a:t>
            </a:r>
            <a:r>
              <a:rPr lang="en-US" sz="2857" b="1" dirty="0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Reis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00576" y="6986185"/>
            <a:ext cx="4759067" cy="634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20"/>
              </a:lnSpc>
              <a:spcBef>
                <a:spcPct val="0"/>
              </a:spcBef>
            </a:pPr>
            <a:r>
              <a:rPr lang="en-US" sz="3157" b="1">
                <a:solidFill>
                  <a:srgbClr val="176059"/>
                </a:solidFill>
                <a:latin typeface="Agrandir Bold"/>
                <a:ea typeface="Agrandir Bold"/>
                <a:cs typeface="Agrandir Bold"/>
                <a:sym typeface="Agrandir Bold"/>
              </a:rPr>
              <a:t>Diretoria de Beneficios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00576" y="7611638"/>
            <a:ext cx="2990832" cy="48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001"/>
              </a:lnSpc>
              <a:spcBef>
                <a:spcPct val="0"/>
              </a:spcBef>
            </a:pPr>
            <a:r>
              <a:rPr lang="en-US" sz="2857" b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Francielle Costa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384266" y="6407442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1544134" y="1967293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899"/>
                </a:lnTo>
                <a:lnTo>
                  <a:pt x="0" y="2498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6931288"/>
            <a:ext cx="7960792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906907" y="800542"/>
            <a:ext cx="7352393" cy="8685916"/>
          </a:xfrm>
          <a:custGeom>
            <a:avLst/>
            <a:gdLst/>
            <a:ahLst/>
            <a:cxnLst/>
            <a:rect l="l" t="t" r="r" b="b"/>
            <a:pathLst>
              <a:path w="7352393" h="8685916">
                <a:moveTo>
                  <a:pt x="0" y="0"/>
                </a:moveTo>
                <a:lnTo>
                  <a:pt x="7352393" y="0"/>
                </a:lnTo>
                <a:lnTo>
                  <a:pt x="7352393" y="8685916"/>
                </a:lnTo>
                <a:lnTo>
                  <a:pt x="0" y="8685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-1187945" y="3239713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53510" y="3414780"/>
            <a:ext cx="6932922" cy="301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25"/>
              </a:lnSpc>
              <a:spcBef>
                <a:spcPct val="0"/>
              </a:spcBef>
            </a:pPr>
            <a:r>
              <a:rPr lang="en-US" sz="8660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Estrutura Organizacional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0166" y="176270"/>
            <a:ext cx="17577834" cy="3148070"/>
            <a:chOff x="0" y="0"/>
            <a:chExt cx="4629553" cy="829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29553" cy="829121"/>
            </a:xfrm>
            <a:custGeom>
              <a:avLst/>
              <a:gdLst/>
              <a:ahLst/>
              <a:cxnLst/>
              <a:rect l="l" t="t" r="r" b="b"/>
              <a:pathLst>
                <a:path w="4629553" h="829121">
                  <a:moveTo>
                    <a:pt x="0" y="0"/>
                  </a:moveTo>
                  <a:lnTo>
                    <a:pt x="4629553" y="0"/>
                  </a:lnTo>
                  <a:lnTo>
                    <a:pt x="4629553" y="829121"/>
                  </a:lnTo>
                  <a:lnTo>
                    <a:pt x="0" y="829121"/>
                  </a:lnTo>
                  <a:close/>
                </a:path>
              </a:pathLst>
            </a:custGeom>
            <a:solidFill>
              <a:srgbClr val="339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4629553" cy="952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0166" y="3600415"/>
            <a:ext cx="17577834" cy="3148070"/>
            <a:chOff x="0" y="0"/>
            <a:chExt cx="4629553" cy="8291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29553" cy="829121"/>
            </a:xfrm>
            <a:custGeom>
              <a:avLst/>
              <a:gdLst/>
              <a:ahLst/>
              <a:cxnLst/>
              <a:rect l="l" t="t" r="r" b="b"/>
              <a:pathLst>
                <a:path w="4629553" h="829121">
                  <a:moveTo>
                    <a:pt x="0" y="0"/>
                  </a:moveTo>
                  <a:lnTo>
                    <a:pt x="4629553" y="0"/>
                  </a:lnTo>
                  <a:lnTo>
                    <a:pt x="4629553" y="829121"/>
                  </a:lnTo>
                  <a:lnTo>
                    <a:pt x="0" y="829121"/>
                  </a:lnTo>
                  <a:close/>
                </a:path>
              </a:pathLst>
            </a:custGeom>
            <a:solidFill>
              <a:srgbClr val="339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4629553" cy="952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0166" y="7024710"/>
            <a:ext cx="17577834" cy="3148070"/>
            <a:chOff x="0" y="0"/>
            <a:chExt cx="4629553" cy="8291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29553" cy="829121"/>
            </a:xfrm>
            <a:custGeom>
              <a:avLst/>
              <a:gdLst/>
              <a:ahLst/>
              <a:cxnLst/>
              <a:rect l="l" t="t" r="r" b="b"/>
              <a:pathLst>
                <a:path w="4629553" h="829121">
                  <a:moveTo>
                    <a:pt x="0" y="0"/>
                  </a:moveTo>
                  <a:lnTo>
                    <a:pt x="4629553" y="0"/>
                  </a:lnTo>
                  <a:lnTo>
                    <a:pt x="4629553" y="829121"/>
                  </a:lnTo>
                  <a:lnTo>
                    <a:pt x="0" y="829121"/>
                  </a:lnTo>
                  <a:close/>
                </a:path>
              </a:pathLst>
            </a:custGeom>
            <a:solidFill>
              <a:srgbClr val="339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4629553" cy="952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465495"/>
            <a:ext cx="3000617" cy="2569619"/>
          </a:xfrm>
          <a:custGeom>
            <a:avLst/>
            <a:gdLst/>
            <a:ahLst/>
            <a:cxnLst/>
            <a:rect l="l" t="t" r="r" b="b"/>
            <a:pathLst>
              <a:path w="3000617" h="2569619">
                <a:moveTo>
                  <a:pt x="0" y="0"/>
                </a:moveTo>
                <a:lnTo>
                  <a:pt x="3000617" y="0"/>
                </a:lnTo>
                <a:lnTo>
                  <a:pt x="3000617" y="2569619"/>
                </a:lnTo>
                <a:lnTo>
                  <a:pt x="0" y="2569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61145" y="3600415"/>
            <a:ext cx="2335727" cy="3079389"/>
          </a:xfrm>
          <a:custGeom>
            <a:avLst/>
            <a:gdLst/>
            <a:ahLst/>
            <a:cxnLst/>
            <a:rect l="l" t="t" r="r" b="b"/>
            <a:pathLst>
              <a:path w="2335727" h="3079389">
                <a:moveTo>
                  <a:pt x="0" y="0"/>
                </a:moveTo>
                <a:lnTo>
                  <a:pt x="2335727" y="0"/>
                </a:lnTo>
                <a:lnTo>
                  <a:pt x="2335727" y="3079389"/>
                </a:lnTo>
                <a:lnTo>
                  <a:pt x="0" y="30793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40598" y="7221288"/>
            <a:ext cx="2976821" cy="2754913"/>
          </a:xfrm>
          <a:custGeom>
            <a:avLst/>
            <a:gdLst/>
            <a:ahLst/>
            <a:cxnLst/>
            <a:rect l="l" t="t" r="r" b="b"/>
            <a:pathLst>
              <a:path w="2976821" h="2754913">
                <a:moveTo>
                  <a:pt x="0" y="0"/>
                </a:moveTo>
                <a:lnTo>
                  <a:pt x="2976821" y="0"/>
                </a:lnTo>
                <a:lnTo>
                  <a:pt x="2976821" y="2754913"/>
                </a:lnTo>
                <a:lnTo>
                  <a:pt x="0" y="27549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604405" y="1180841"/>
            <a:ext cx="13404042" cy="185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5"/>
              </a:lnSpc>
            </a:pPr>
            <a:r>
              <a:rPr lang="en-US" sz="2203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Proporcionar um bom atendimento aos servidores vinculados ao órgão, garantindo seus direitos aos benefícios previdenciários. Promover o aperfeiçoamento e a transparência da gestão pública, a prevenção e o combate à corrupção, com participação social, por meio da avaliação e controle das políticas públicas e da qualidade do gasto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04405" y="-160184"/>
            <a:ext cx="3155016" cy="144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763"/>
              </a:lnSpc>
            </a:pPr>
            <a:r>
              <a:rPr lang="en-US" sz="6331" b="1">
                <a:solidFill>
                  <a:srgbClr val="DBE5EA"/>
                </a:solidFill>
                <a:latin typeface="Agrandir Bold"/>
                <a:ea typeface="Agrandir Bold"/>
                <a:cs typeface="Agrandir Bold"/>
                <a:sym typeface="Agrandir Bold"/>
              </a:rPr>
              <a:t>Missão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04405" y="3329342"/>
            <a:ext cx="2339768" cy="144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763"/>
              </a:lnSpc>
            </a:pPr>
            <a:r>
              <a:rPr lang="en-US" sz="6331" b="1">
                <a:solidFill>
                  <a:srgbClr val="DBE5EA"/>
                </a:solidFill>
                <a:latin typeface="Agrandir Bold"/>
                <a:ea typeface="Agrandir Bold"/>
                <a:cs typeface="Agrandir Bold"/>
                <a:sym typeface="Agrandir Bold"/>
              </a:rPr>
              <a:t>Visão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81795" y="4900694"/>
            <a:ext cx="13404042" cy="909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5"/>
              </a:lnSpc>
            </a:pPr>
            <a:r>
              <a:rPr lang="en-US" sz="2203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Ser reconhecida pelo cidadão como indutora de uma Administração Pública 100% íntegra, participativa, transparente, eficiente e eficaz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81795" y="6758010"/>
            <a:ext cx="3485522" cy="144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763"/>
              </a:lnSpc>
            </a:pPr>
            <a:r>
              <a:rPr lang="en-US" sz="6331" b="1">
                <a:solidFill>
                  <a:srgbClr val="DBE5EA"/>
                </a:solidFill>
                <a:latin typeface="Agrandir Bold"/>
                <a:ea typeface="Agrandir Bold"/>
                <a:cs typeface="Agrandir Bold"/>
                <a:sym typeface="Agrandir Bold"/>
              </a:rPr>
              <a:t>Valores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04405" y="8375259"/>
            <a:ext cx="11112533" cy="437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5"/>
              </a:lnSpc>
            </a:pPr>
            <a:r>
              <a:rPr lang="en-US" sz="2203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Transparência, Ética, Imparcialidade, Excelência, Foco no Servidor e Idoneidade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60651" y="0"/>
            <a:ext cx="4627349" cy="10287000"/>
            <a:chOff x="0" y="0"/>
            <a:chExt cx="121872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8726" cy="2709333"/>
            </a:xfrm>
            <a:custGeom>
              <a:avLst/>
              <a:gdLst/>
              <a:ahLst/>
              <a:cxnLst/>
              <a:rect l="l" t="t" r="r" b="b"/>
              <a:pathLst>
                <a:path w="1218726" h="2709333">
                  <a:moveTo>
                    <a:pt x="0" y="0"/>
                  </a:moveTo>
                  <a:lnTo>
                    <a:pt x="1218726" y="0"/>
                  </a:lnTo>
                  <a:lnTo>
                    <a:pt x="121872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39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1218726" cy="2833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35466" y="1786830"/>
            <a:ext cx="8323056" cy="1968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054"/>
              </a:lnSpc>
              <a:spcBef>
                <a:spcPct val="0"/>
              </a:spcBef>
            </a:pPr>
            <a:r>
              <a:rPr lang="en-US" sz="11467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Nossa Equipe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73919" y="4060681"/>
            <a:ext cx="10281788" cy="3774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76"/>
              </a:lnSpc>
            </a:pPr>
            <a:r>
              <a:rPr lang="en-US" sz="357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Nosso quadro de pessoal conta atualmente com 07 (sete) profissionais altamente qualificados disponíveis de segunda a sexta feira das 08:00 às 16:00 horas no atendimento aos segurados e beneficiários </a:t>
            </a:r>
          </a:p>
        </p:txBody>
      </p:sp>
      <p:sp>
        <p:nvSpPr>
          <p:cNvPr id="7" name="AutoShape 7"/>
          <p:cNvSpPr/>
          <p:nvPr/>
        </p:nvSpPr>
        <p:spPr>
          <a:xfrm>
            <a:off x="504754" y="9296400"/>
            <a:ext cx="6492240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04754" y="9654673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899"/>
                </a:lnTo>
                <a:lnTo>
                  <a:pt x="0" y="249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6996994" y="428973"/>
            <a:ext cx="6492240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809237" y="77880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20265" y="714009"/>
            <a:ext cx="1451292" cy="1451292"/>
          </a:xfrm>
          <a:custGeom>
            <a:avLst/>
            <a:gdLst/>
            <a:ahLst/>
            <a:cxnLst/>
            <a:rect l="l" t="t" r="r" b="b"/>
            <a:pathLst>
              <a:path w="1451292" h="1451292">
                <a:moveTo>
                  <a:pt x="0" y="0"/>
                </a:moveTo>
                <a:lnTo>
                  <a:pt x="1451292" y="0"/>
                </a:lnTo>
                <a:lnTo>
                  <a:pt x="1451292" y="1451292"/>
                </a:lnTo>
                <a:lnTo>
                  <a:pt x="0" y="1451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326571" y="6989287"/>
            <a:ext cx="7960792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-1514516" y="3297713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520265" y="5850279"/>
            <a:ext cx="1277880" cy="1277880"/>
          </a:xfrm>
          <a:custGeom>
            <a:avLst/>
            <a:gdLst/>
            <a:ahLst/>
            <a:cxnLst/>
            <a:rect l="l" t="t" r="r" b="b"/>
            <a:pathLst>
              <a:path w="1277880" h="1277880">
                <a:moveTo>
                  <a:pt x="0" y="0"/>
                </a:moveTo>
                <a:lnTo>
                  <a:pt x="1277880" y="0"/>
                </a:lnTo>
                <a:lnTo>
                  <a:pt x="1277880" y="1277879"/>
                </a:lnTo>
                <a:lnTo>
                  <a:pt x="0" y="12778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480406" y="242157"/>
            <a:ext cx="3711043" cy="1923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263"/>
              </a:lnSpc>
            </a:pPr>
            <a:r>
              <a:rPr lang="en-US" sz="8390" b="1">
                <a:solidFill>
                  <a:srgbClr val="00417E"/>
                </a:solidFill>
                <a:latin typeface="Agrandir Bold"/>
                <a:ea typeface="Agrandir Bold"/>
                <a:cs typeface="Agrandir Bold"/>
                <a:sym typeface="Agrandir Bold"/>
              </a:rPr>
              <a:t>E-mail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6938" y="3472779"/>
            <a:ext cx="6932922" cy="301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25"/>
              </a:lnSpc>
              <a:spcBef>
                <a:spcPct val="0"/>
              </a:spcBef>
            </a:pPr>
            <a:r>
              <a:rPr lang="en-US" sz="8660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Canais de Comunicação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330871" y="2617594"/>
            <a:ext cx="6228594" cy="61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16"/>
              </a:lnSpc>
            </a:pPr>
            <a:r>
              <a:rPr lang="en-US" sz="3068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rpps@guanhaesprev.mg.gov.br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80306" y="3439378"/>
            <a:ext cx="7595342" cy="61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16"/>
              </a:lnSpc>
            </a:pPr>
            <a:r>
              <a:rPr lang="en-US" sz="3068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atendimento@guanhaesprev.mg.gov.br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87930" y="4257309"/>
            <a:ext cx="5980094" cy="61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16"/>
              </a:lnSpc>
            </a:pPr>
            <a:r>
              <a:rPr lang="en-US" sz="3068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adm@guanhaesprev.mg.gov.br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90474" y="5205014"/>
            <a:ext cx="4778894" cy="1923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263"/>
              </a:lnSpc>
            </a:pPr>
            <a:r>
              <a:rPr lang="en-US" sz="8390" b="1">
                <a:solidFill>
                  <a:srgbClr val="00417E"/>
                </a:solidFill>
                <a:latin typeface="Agrandir Bold"/>
                <a:ea typeface="Agrandir Bold"/>
                <a:cs typeface="Agrandir Bold"/>
                <a:sym typeface="Agrandir Bold"/>
              </a:rPr>
              <a:t>Telefone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45653" y="7271033"/>
            <a:ext cx="4199029" cy="186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688"/>
              </a:lnSpc>
            </a:pPr>
            <a:r>
              <a:rPr lang="en-US" sz="4522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(33) 3421-5576</a:t>
            </a:r>
          </a:p>
          <a:p>
            <a:pPr algn="just">
              <a:lnSpc>
                <a:spcPts val="7688"/>
              </a:lnSpc>
            </a:pPr>
            <a:r>
              <a:rPr lang="en-US" sz="4522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(33) 3421-5309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13059" y="2756889"/>
            <a:ext cx="6558565" cy="0"/>
          </a:xfrm>
          <a:prstGeom prst="line">
            <a:avLst/>
          </a:prstGeom>
          <a:ln w="66675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1367206" y="612960"/>
            <a:ext cx="5348686" cy="0"/>
          </a:xfrm>
          <a:prstGeom prst="line">
            <a:avLst/>
          </a:prstGeom>
          <a:ln w="66675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404636" y="911719"/>
            <a:ext cx="10465984" cy="8463563"/>
          </a:xfrm>
          <a:custGeom>
            <a:avLst/>
            <a:gdLst/>
            <a:ahLst/>
            <a:cxnLst/>
            <a:rect l="l" t="t" r="r" b="b"/>
            <a:pathLst>
              <a:path w="10465984" h="8463563">
                <a:moveTo>
                  <a:pt x="0" y="0"/>
                </a:moveTo>
                <a:lnTo>
                  <a:pt x="10465984" y="0"/>
                </a:lnTo>
                <a:lnTo>
                  <a:pt x="10465984" y="8463562"/>
                </a:lnTo>
                <a:lnTo>
                  <a:pt x="0" y="8463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945601" y="4473275"/>
            <a:ext cx="1340450" cy="1340450"/>
          </a:xfrm>
          <a:custGeom>
            <a:avLst/>
            <a:gdLst/>
            <a:ahLst/>
            <a:cxnLst/>
            <a:rect l="l" t="t" r="r" b="b"/>
            <a:pathLst>
              <a:path w="1340450" h="1340450">
                <a:moveTo>
                  <a:pt x="0" y="0"/>
                </a:moveTo>
                <a:lnTo>
                  <a:pt x="1340450" y="0"/>
                </a:lnTo>
                <a:lnTo>
                  <a:pt x="1340450" y="1340450"/>
                </a:lnTo>
                <a:lnTo>
                  <a:pt x="0" y="1340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55191" y="312922"/>
            <a:ext cx="3426289" cy="2410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734"/>
              </a:lnSpc>
              <a:spcBef>
                <a:spcPct val="0"/>
              </a:spcBef>
            </a:pPr>
            <a:r>
              <a:rPr lang="en-US" sz="14096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Site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4878" y="5827102"/>
            <a:ext cx="6828792" cy="987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317"/>
              </a:lnSpc>
            </a:pPr>
            <a:r>
              <a:rPr lang="en-US" sz="4304" b="1">
                <a:solidFill>
                  <a:srgbClr val="00417E"/>
                </a:solidFill>
                <a:latin typeface="Agrandir Bold"/>
                <a:ea typeface="Agrandir Bold"/>
                <a:cs typeface="Agrandir Bold"/>
                <a:sym typeface="Agrandir Bold"/>
              </a:rPr>
              <a:t>guanhaesprev.mg.gov.br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13059" y="2756889"/>
            <a:ext cx="6558565" cy="0"/>
          </a:xfrm>
          <a:prstGeom prst="line">
            <a:avLst/>
          </a:prstGeom>
          <a:ln w="66675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1367206" y="612960"/>
            <a:ext cx="5348686" cy="0"/>
          </a:xfrm>
          <a:prstGeom prst="line">
            <a:avLst/>
          </a:prstGeom>
          <a:ln w="66675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884139" y="579622"/>
            <a:ext cx="3148219" cy="8988045"/>
          </a:xfrm>
          <a:custGeom>
            <a:avLst/>
            <a:gdLst/>
            <a:ahLst/>
            <a:cxnLst/>
            <a:rect l="l" t="t" r="r" b="b"/>
            <a:pathLst>
              <a:path w="3148219" h="8988045">
                <a:moveTo>
                  <a:pt x="0" y="0"/>
                </a:moveTo>
                <a:lnTo>
                  <a:pt x="3148219" y="0"/>
                </a:lnTo>
                <a:lnTo>
                  <a:pt x="3148219" y="8988045"/>
                </a:lnTo>
                <a:lnTo>
                  <a:pt x="0" y="8988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695620" y="579622"/>
            <a:ext cx="3787507" cy="8988045"/>
          </a:xfrm>
          <a:custGeom>
            <a:avLst/>
            <a:gdLst/>
            <a:ahLst/>
            <a:cxnLst/>
            <a:rect l="l" t="t" r="r" b="b"/>
            <a:pathLst>
              <a:path w="3787507" h="8988045">
                <a:moveTo>
                  <a:pt x="0" y="0"/>
                </a:moveTo>
                <a:lnTo>
                  <a:pt x="3787506" y="0"/>
                </a:lnTo>
                <a:lnTo>
                  <a:pt x="3787506" y="8988045"/>
                </a:lnTo>
                <a:lnTo>
                  <a:pt x="0" y="89880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55191" y="312922"/>
            <a:ext cx="3426289" cy="2410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734"/>
              </a:lnSpc>
              <a:spcBef>
                <a:spcPct val="0"/>
              </a:spcBef>
            </a:pPr>
            <a:r>
              <a:rPr lang="en-US" sz="14096" b="1">
                <a:solidFill>
                  <a:srgbClr val="0F4662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Site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5191" y="3424774"/>
            <a:ext cx="8095392" cy="1060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59"/>
              </a:lnSpc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Em nosso site, você pode encontrar diversas informações sobre o GUANHÃES PREV, entre elas: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5191" y="4757794"/>
            <a:ext cx="8095392" cy="4357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Transparência 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Estrutura Administrativa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Governança Corporativa 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Gestão de Investimentos 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Auditoria 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Ouvidoria 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Código de Ética </a:t>
            </a:r>
          </a:p>
          <a:p>
            <a:pPr marL="553607" lvl="1" indent="-276804" algn="just">
              <a:lnSpc>
                <a:spcPts val="4359"/>
              </a:lnSpc>
              <a:buFont typeface="Arial"/>
              <a:buChar char="•"/>
            </a:pPr>
            <a:r>
              <a:rPr lang="en-US" sz="2564" b="1">
                <a:solidFill>
                  <a:srgbClr val="00417E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Politica de Segurança da Informação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58735" y="990600"/>
            <a:ext cx="8114971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043764" y="9296400"/>
            <a:ext cx="8114971" cy="0"/>
          </a:xfrm>
          <a:prstGeom prst="line">
            <a:avLst/>
          </a:prstGeom>
          <a:ln w="76200" cap="flat">
            <a:solidFill>
              <a:srgbClr val="339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618706" y="90374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646742" y="8078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944435" y="9037492"/>
            <a:ext cx="2210586" cy="1109157"/>
          </a:xfrm>
          <a:custGeom>
            <a:avLst/>
            <a:gdLst/>
            <a:ahLst/>
            <a:cxnLst/>
            <a:rect l="l" t="t" r="r" b="b"/>
            <a:pathLst>
              <a:path w="2210586" h="1109157">
                <a:moveTo>
                  <a:pt x="0" y="0"/>
                </a:moveTo>
                <a:lnTo>
                  <a:pt x="2210586" y="0"/>
                </a:lnTo>
                <a:lnTo>
                  <a:pt x="2210586" y="1109157"/>
                </a:lnTo>
                <a:lnTo>
                  <a:pt x="0" y="11091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80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43764" y="2822433"/>
            <a:ext cx="16229942" cy="318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009"/>
              </a:lnSpc>
              <a:spcBef>
                <a:spcPct val="0"/>
              </a:spcBef>
            </a:pPr>
            <a:r>
              <a:rPr lang="en-US" sz="18577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Audiência Pública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89338" y="6198655"/>
            <a:ext cx="6360390" cy="2020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92"/>
              </a:lnSpc>
              <a:spcBef>
                <a:spcPct val="0"/>
              </a:spcBef>
            </a:pPr>
            <a:r>
              <a:rPr lang="en-US" sz="11851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Obrigado!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Office PowerPoint</Application>
  <PresentationFormat>Personalizar</PresentationFormat>
  <Paragraphs>68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Agrandir Bold</vt:lpstr>
      <vt:lpstr>Quicksand Bold</vt:lpstr>
      <vt:lpstr>Cormorant Garamond Bold Italics</vt:lpstr>
      <vt:lpstr>Cormorant Garamond Bold</vt:lpstr>
      <vt:lpstr>Calibri</vt:lpstr>
      <vt:lpstr>Cormorant Garamond</vt:lpstr>
      <vt:lpstr>Quicksand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Guanhães_Audiência Pública_2025</dc:title>
  <dc:creator>Isabella de França Batista</dc:creator>
  <cp:lastModifiedBy>recepçao</cp:lastModifiedBy>
  <cp:revision>3</cp:revision>
  <dcterms:created xsi:type="dcterms:W3CDTF">2006-08-16T00:00:00Z</dcterms:created>
  <dcterms:modified xsi:type="dcterms:W3CDTF">2025-06-09T17:33:37Z</dcterms:modified>
  <dc:identifier>DAGpa2-oE2g</dc:identifier>
</cp:coreProperties>
</file>